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1" r:id="rId7"/>
    <p:sldId id="262" r:id="rId8"/>
    <p:sldId id="263" r:id="rId9"/>
    <p:sldId id="258" r:id="rId10"/>
    <p:sldId id="264" r:id="rId11"/>
    <p:sldId id="267" r:id="rId12"/>
    <p:sldId id="265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90210E-BF66-AA8C-8116-8EFC8C87747C}" name="Le Boulanger, Alexis" initials="LA" userId="S::alexis.leboulanger@insight.com::88ad11ef-bfcd-4f72-98c4-9ea0bbb6a85e" providerId="AD"/>
  <p188:author id="{0865F41C-5411-13AE-ADF4-E0CBD9F51991}" name="Le Boulanger, Alexis" initials="LBA" userId="S::Alexis.LeBoulanger@insight.com::88ad11ef-bfcd-4f72-98c4-9ea0bbb6a85e" providerId="AD"/>
  <p188:author id="{E0FB5A3A-E409-5C4C-BF80-1B16475F1041}" name="Stojanovic, Vladimir" initials="SV" userId="S::Vladimir.Stojanovic@insight.com::f03c2efe-e010-4022-9a65-580cc7e829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D28"/>
    <a:srgbClr val="070807"/>
    <a:srgbClr val="000000"/>
    <a:srgbClr val="9C968E"/>
    <a:srgbClr val="D4CEC3"/>
    <a:srgbClr val="352E28"/>
    <a:srgbClr val="726963"/>
    <a:srgbClr val="C0167A"/>
    <a:srgbClr val="706259"/>
    <a:srgbClr val="4A4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66" autoAdjust="0"/>
  </p:normalViewPr>
  <p:slideViewPr>
    <p:cSldViewPr snapToGrid="0">
      <p:cViewPr varScale="1">
        <p:scale>
          <a:sx n="133" d="100"/>
          <a:sy n="133" d="100"/>
        </p:scale>
        <p:origin x="98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5A069E-F36D-4DBA-B3A8-F357CE2E0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31751-D137-4326-AF8F-B3DF23D4D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0F75-0E6C-47E6-94B4-E116B4693C76}" type="datetimeFigureOut">
              <a:rPr lang="en-US" smtClean="0"/>
              <a:t>2023-03-15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08F74-CDE3-403F-9C3E-715158987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A8520-E7AF-416A-8D8A-36E156112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04E5-018C-437E-A164-7A8FC4408A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86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2023-03-15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Mas de 2900 </a:t>
            </a:r>
            <a:r>
              <a:rPr lang="es-ES_tradnl" dirty="0" err="1"/>
              <a:t>Providers</a:t>
            </a:r>
            <a:r>
              <a:rPr lang="es-ES_tradnl" dirty="0"/>
              <a:t> </a:t>
            </a:r>
          </a:p>
          <a:p>
            <a:r>
              <a:rPr lang="es-ES_tradnl" dirty="0"/>
              <a:t>35 </a:t>
            </a:r>
            <a:r>
              <a:rPr lang="es-ES_tradnl" dirty="0" err="1"/>
              <a:t>providers</a:t>
            </a:r>
            <a:r>
              <a:rPr lang="es-ES_tradnl" dirty="0"/>
              <a:t> oficiales.</a:t>
            </a:r>
          </a:p>
          <a:p>
            <a:r>
              <a:rPr lang="es-ES_tradnl" dirty="0"/>
              <a:t>+250 de </a:t>
            </a:r>
            <a:r>
              <a:rPr lang="es-ES_tradnl" dirty="0" err="1"/>
              <a:t>partners</a:t>
            </a:r>
            <a:r>
              <a:rPr lang="es-ES_tradnl" dirty="0"/>
              <a:t>.</a:t>
            </a:r>
          </a:p>
          <a:p>
            <a:r>
              <a:rPr lang="es-ES_tradnl" dirty="0"/>
              <a:t>Resto de comunidad.</a:t>
            </a:r>
          </a:p>
          <a:p>
            <a:endParaRPr lang="es-ES_tradnl" dirty="0"/>
          </a:p>
          <a:p>
            <a:r>
              <a:rPr lang="es-ES_tradnl" dirty="0"/>
              <a:t>https://registry.terraform.io/browse/providers?tier=official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0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537C5201-453A-0248-980B-F31263B0AD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D692622-7D75-6944-9640-1F01470C7E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A54117-E535-D34C-9E4B-164CD06574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98C5D-F37D-1348-839F-180147982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860" y="157560"/>
            <a:ext cx="1629705" cy="8385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77986-24B8-486F-85FD-FB67EADD2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94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6DFF6AA-1E46-AE48-BFC3-9ECB8FFA20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BA7330-1064-4FF3-9ECE-400538FA0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42A156-430E-0041-BE63-8DC6DCE695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6469712-1EA3-474F-A68F-AC28A0B2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57DBCCC-27E4-4905-B919-639C227656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337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rgbClr val="352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1FBF0D-2239-B54A-8039-6F07CE526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34D643-373D-6847-BA5C-790D0D93B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3" name="Picture 2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AEE611E1-A6C3-6749-840E-0ACC4F64DA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6018268F-F2E9-3347-9439-819B4AABF8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0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C26F91EA-1214-2349-98CC-075D07882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8C7A7430-597A-614A-BD8E-F2F4F68546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4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B0D1DFF5-D1E2-9A43-89BD-D23498C64D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3007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erson, indoor, people&#10;&#10;Description automatically generated">
            <a:extLst>
              <a:ext uri="{FF2B5EF4-FFF2-40B4-BE49-F238E27FC236}">
                <a16:creationId xmlns:a16="http://schemas.microsoft.com/office/drawing/2014/main" id="{192FEBD3-0A7E-7A43-9FDA-5EB532D8D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85"/>
            <a:ext cx="9144000" cy="5202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7431D848-C1AA-5244-BC2A-3B9F5DB1E8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7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5C687A1B-8EFE-434A-9C04-289B00026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35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EDB885F5-BDFE-9241-801D-B9A3D2BCA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7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9569E-7030-2244-90A4-2EA791254E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05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BC2C6-882D-9D46-9827-CE1AEC34A6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80260-5B3F-4FAE-8122-10E999613D3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C92D4-1EAC-43A3-BBCB-3F14A06A022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93361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38354-6413-44CD-A480-A33E57911E31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7AB3D-E8A6-40A8-BB1E-273A29F40B19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8517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97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0B5F5-08ED-4FA0-ACE0-0D604693FB4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6954A-1E3D-4C66-84D8-47239717B905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39888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tation&#10;&#10;Description automatically generated">
            <a:extLst>
              <a:ext uri="{FF2B5EF4-FFF2-40B4-BE49-F238E27FC236}">
                <a16:creationId xmlns:a16="http://schemas.microsoft.com/office/drawing/2014/main" id="{728FF36B-472A-6D40-8914-74FEA9D37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91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9EF4D63C-01A1-7C44-A726-F151072EE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9156"/>
            <a:ext cx="9144000" cy="5220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3C5C07-6ACF-C84D-9402-59E414DC85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4652F76-5FAA-B943-8E9A-7AC64DFB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E24BD3B-24A8-EA40-9A69-63469C275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F4FE143B-5E84-8840-933C-428705281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7E1F91-7D5E-5D4E-8827-964757799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86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768C416A-BFDC-9E43-B506-8ED96F07E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68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1C76BD8-F2D1-8A44-B9E1-D44F8E19A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60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tall buildings on either side of it&#10;&#10;Description automatically generated with low confidence">
            <a:extLst>
              <a:ext uri="{FF2B5EF4-FFF2-40B4-BE49-F238E27FC236}">
                <a16:creationId xmlns:a16="http://schemas.microsoft.com/office/drawing/2014/main" id="{4D82A016-FA23-9C41-A929-48E03E054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440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4E76F6-87E0-A04B-A929-72CD5F04EFF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outdoor, way, scene&#10;&#10;Description automatically generated">
            <a:extLst>
              <a:ext uri="{FF2B5EF4-FFF2-40B4-BE49-F238E27FC236}">
                <a16:creationId xmlns:a16="http://schemas.microsoft.com/office/drawing/2014/main" id="{2269AE2D-2D07-CB40-A9E7-3FA717A54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68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108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474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2E6F-2A69-9D4D-B4EC-FD9C66375484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DA5AAF-E677-9B4B-ADE0-01367B754611}" type="datetimeFigureOut">
              <a:rPr lang="en-US" smtClean="0"/>
              <a:t>2023-03-15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C7D33F9-A30B-E245-B411-35C2D7C8F3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8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purple, female&#10;&#10;Description automatically generated">
            <a:extLst>
              <a:ext uri="{FF2B5EF4-FFF2-40B4-BE49-F238E27FC236}">
                <a16:creationId xmlns:a16="http://schemas.microsoft.com/office/drawing/2014/main" id="{62B830CD-4B41-6140-B641-EB08BFD646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1D0C5831-1165-AE42-91DB-EA160E743285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00896" cy="5185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3E3C439-A01E-2A42-BD91-DF2EB89A3F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419"/>
            <a:ext cx="9144000" cy="5263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B6DA937-E6FF-6343-82AD-61E6430F153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2C6B0D-DFAA-AB4D-8446-0EB27753FE87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EB4BF-3F04-8F49-9CE3-9E101B031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D27F55-6BF9-C24C-B6E6-AAB71698C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1D8E8FB-C250-0F49-856E-4C8BB88C7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400FF020-F96B-214B-B04B-F0B2AF35FCC0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EB0487-14FB-1E46-92C8-CDC13F61AF7A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640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200A4A-228E-DB4C-82F4-A34653DA39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97BF2E7-9FE9-4548-BD3D-C70ED118A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192776E-8BAE-9F48-99BE-C42F31BF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5ED007-E5F2-9542-9A1F-BDDE23628EC1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7312E-C4EA-4A77-976B-492AACEA6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99" r:id="rId5"/>
    <p:sldLayoutId id="2147483704" r:id="rId6"/>
    <p:sldLayoutId id="2147483673" r:id="rId7"/>
    <p:sldLayoutId id="2147483677" r:id="rId8"/>
    <p:sldLayoutId id="2147483676" r:id="rId9"/>
    <p:sldLayoutId id="2147483698" r:id="rId10"/>
    <p:sldLayoutId id="2147483685" r:id="rId11"/>
    <p:sldLayoutId id="2147483687" r:id="rId12"/>
    <p:sldLayoutId id="2147483680" r:id="rId13"/>
    <p:sldLayoutId id="2147483682" r:id="rId14"/>
    <p:sldLayoutId id="2147483678" r:id="rId15"/>
    <p:sldLayoutId id="2147483683" r:id="rId16"/>
    <p:sldLayoutId id="2147483681" r:id="rId17"/>
    <p:sldLayoutId id="2147483688" r:id="rId18"/>
    <p:sldLayoutId id="2147483700" r:id="rId19"/>
    <p:sldLayoutId id="2147483701" r:id="rId20"/>
    <p:sldLayoutId id="2147483702" r:id="rId21"/>
    <p:sldLayoutId id="2147483703" r:id="rId22"/>
    <p:sldLayoutId id="2147483684" r:id="rId23"/>
    <p:sldLayoutId id="2147483695" r:id="rId24"/>
    <p:sldLayoutId id="2147483696" r:id="rId25"/>
    <p:sldLayoutId id="2147483690" r:id="rId26"/>
    <p:sldLayoutId id="2147483697" r:id="rId27"/>
    <p:sldLayoutId id="2147483689" r:id="rId28"/>
    <p:sldLayoutId id="2147483691" r:id="rId29"/>
    <p:sldLayoutId id="2147483692" r:id="rId30"/>
    <p:sldLayoutId id="2147483693" r:id="rId31"/>
    <p:sldLayoutId id="2147483694" r:id="rId32"/>
    <p:sldLayoutId id="2147483705" r:id="rId33"/>
    <p:sldLayoutId id="2147483706" r:id="rId34"/>
    <p:sldLayoutId id="2147483675" r:id="rId35"/>
    <p:sldLayoutId id="2147483666" r:id="rId36"/>
    <p:sldLayoutId id="2147483667" r:id="rId37"/>
    <p:sldLayoutId id="2147483686" r:id="rId38"/>
    <p:sldLayoutId id="2147483707" r:id="rId3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terraform.io/providers/hashicorp/azurerm/latest/docs" TargetMode="Externa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E1470-4B76-5C6A-8045-A2F8B997B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/>
              <a:t>Terraform</a:t>
            </a:r>
            <a:r>
              <a:rPr lang="es-ES_tradnl" dirty="0"/>
              <a:t> en Azure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D189B4-4671-88C9-99E9-708A0887FF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err="1"/>
              <a:t>From</a:t>
            </a:r>
            <a:r>
              <a:rPr lang="es-ES_tradnl" dirty="0"/>
              <a:t> Zero to Hero</a:t>
            </a:r>
          </a:p>
        </p:txBody>
      </p:sp>
    </p:spTree>
    <p:extLst>
      <p:ext uri="{BB962C8B-B14F-4D97-AF65-F5344CB8AC3E}">
        <p14:creationId xmlns:p14="http://schemas.microsoft.com/office/powerpoint/2010/main" val="419239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A831B9-39F2-D003-2C69-A82198D72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Al </a:t>
            </a:r>
            <a:r>
              <a:rPr lang="es-ES_tradnl" dirty="0" err="1"/>
              <a:t>turron</a:t>
            </a:r>
            <a:r>
              <a:rPr lang="es-ES_tradnl" dirty="0"/>
              <a:t>!!!</a:t>
            </a:r>
          </a:p>
        </p:txBody>
      </p:sp>
      <p:pic>
        <p:nvPicPr>
          <p:cNvPr id="5" name="SaveTube.App-¡Al turron! - Humor amarillo-(480p)">
            <a:hlinkClick r:id="" action="ppaction://media"/>
            <a:extLst>
              <a:ext uri="{FF2B5EF4-FFF2-40B4-BE49-F238E27FC236}">
                <a16:creationId xmlns:a16="http://schemas.microsoft.com/office/drawing/2014/main" id="{74E71888-3141-96AD-535B-E1CA412BA4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8820" y="1912620"/>
            <a:ext cx="3855720" cy="28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FB2A073-5230-A4E5-1B38-D3802F7D7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/>
              <a:t>Introduction</a:t>
            </a:r>
            <a:endParaRPr lang="es-ES_tradnl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A40EA6C-27CF-D318-334D-533B6C2BDC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253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D5753B-9A3F-02F0-0B83-77DC42F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What</a:t>
            </a:r>
            <a:r>
              <a:rPr lang="es-ES_tradnl" dirty="0"/>
              <a:t> is </a:t>
            </a:r>
            <a:r>
              <a:rPr lang="es-ES_tradnl" dirty="0" err="1"/>
              <a:t>Terraform</a:t>
            </a:r>
            <a:endParaRPr lang="es-ES_tradnl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06E7199-46C6-89AB-8934-B14B6B935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IAC Tool</a:t>
            </a:r>
          </a:p>
          <a:p>
            <a:r>
              <a:rPr lang="es-ES_tradnl" dirty="0" err="1"/>
              <a:t>Developed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Hashicorp</a:t>
            </a:r>
            <a:r>
              <a:rPr lang="es-ES_tradnl" dirty="0"/>
              <a:t> in GO Language</a:t>
            </a:r>
          </a:p>
          <a:p>
            <a:r>
              <a:rPr lang="es-ES_tradnl" dirty="0"/>
              <a:t>Uses HCL, </a:t>
            </a:r>
            <a:r>
              <a:rPr lang="es-ES_tradnl" dirty="0" err="1"/>
              <a:t>it’s</a:t>
            </a:r>
            <a:r>
              <a:rPr lang="es-ES_tradnl" dirty="0"/>
              <a:t> </a:t>
            </a:r>
            <a:r>
              <a:rPr lang="es-ES_tradnl" dirty="0" err="1"/>
              <a:t>own</a:t>
            </a:r>
            <a:r>
              <a:rPr lang="es-ES_tradnl" dirty="0"/>
              <a:t> declarative Language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180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828CD3D-4CBB-F722-23FE-7101DC1B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Terraform</a:t>
            </a:r>
            <a:r>
              <a:rPr lang="es-ES_tradnl" dirty="0"/>
              <a:t> </a:t>
            </a:r>
            <a:r>
              <a:rPr lang="es-ES_tradnl" dirty="0" err="1"/>
              <a:t>Architecture</a:t>
            </a:r>
            <a:endParaRPr lang="es-ES_tradnl" dirty="0"/>
          </a:p>
        </p:txBody>
      </p:sp>
      <p:pic>
        <p:nvPicPr>
          <p:cNvPr id="1028" name="Picture 4" descr="Terraform Architecture and Components through diagram - DevOpsSchool.com">
            <a:extLst>
              <a:ext uri="{FF2B5EF4-FFF2-40B4-BE49-F238E27FC236}">
                <a16:creationId xmlns:a16="http://schemas.microsoft.com/office/drawing/2014/main" id="{4A26A68C-FFCA-6704-AB55-10BC7DFEA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20"/>
          <a:stretch/>
        </p:blipFill>
        <p:spPr bwMode="auto">
          <a:xfrm>
            <a:off x="394282" y="1412875"/>
            <a:ext cx="3466518" cy="23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B940D08-EAA5-401F-005C-354C413A7489}"/>
              </a:ext>
            </a:extLst>
          </p:cNvPr>
          <p:cNvSpPr/>
          <p:nvPr/>
        </p:nvSpPr>
        <p:spPr>
          <a:xfrm>
            <a:off x="4064000" y="1570182"/>
            <a:ext cx="1544320" cy="1001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E71881-238C-4C58-DD22-AFCC914556B7}"/>
              </a:ext>
            </a:extLst>
          </p:cNvPr>
          <p:cNvSpPr/>
          <p:nvPr/>
        </p:nvSpPr>
        <p:spPr>
          <a:xfrm>
            <a:off x="4251960" y="1714500"/>
            <a:ext cx="1158240" cy="2971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323628-737E-8CEC-6184-9A7775DA5D4E}"/>
              </a:ext>
            </a:extLst>
          </p:cNvPr>
          <p:cNvSpPr/>
          <p:nvPr/>
        </p:nvSpPr>
        <p:spPr>
          <a:xfrm>
            <a:off x="4251960" y="2171700"/>
            <a:ext cx="1158240" cy="2971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C544D1-BD38-2C85-1400-FE04CF24F2C9}"/>
              </a:ext>
            </a:extLst>
          </p:cNvPr>
          <p:cNvSpPr txBox="1"/>
          <p:nvPr/>
        </p:nvSpPr>
        <p:spPr>
          <a:xfrm>
            <a:off x="4335854" y="1711598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Providers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79D53C-F655-8A22-AF2E-C27B237C87BA}"/>
              </a:ext>
            </a:extLst>
          </p:cNvPr>
          <p:cNvSpPr txBox="1"/>
          <p:nvPr/>
        </p:nvSpPr>
        <p:spPr>
          <a:xfrm>
            <a:off x="4296284" y="2153096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Provisioners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ímbolo &quot;No permitido&quot; 10">
            <a:extLst>
              <a:ext uri="{FF2B5EF4-FFF2-40B4-BE49-F238E27FC236}">
                <a16:creationId xmlns:a16="http://schemas.microsoft.com/office/drawing/2014/main" id="{E1E42D97-577E-047A-8C5D-2FAC0D66AEB5}"/>
              </a:ext>
            </a:extLst>
          </p:cNvPr>
          <p:cNvSpPr/>
          <p:nvPr/>
        </p:nvSpPr>
        <p:spPr>
          <a:xfrm>
            <a:off x="4146435" y="2225040"/>
            <a:ext cx="197039" cy="190500"/>
          </a:xfrm>
          <a:prstGeom prst="noSmoking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26CDFE9-B7D1-66B8-C141-CB867A8F44A5}"/>
              </a:ext>
            </a:extLst>
          </p:cNvPr>
          <p:cNvSpPr/>
          <p:nvPr/>
        </p:nvSpPr>
        <p:spPr>
          <a:xfrm>
            <a:off x="4058920" y="3363752"/>
            <a:ext cx="1544320" cy="3776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69E5A1-7D3E-90A4-C5C9-881958B26698}"/>
              </a:ext>
            </a:extLst>
          </p:cNvPr>
          <p:cNvSpPr txBox="1"/>
          <p:nvPr/>
        </p:nvSpPr>
        <p:spPr>
          <a:xfrm>
            <a:off x="4206314" y="3398058"/>
            <a:ext cx="1204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Client Library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818665D-C925-5EE7-0AA0-B1E7BD64D8E6}"/>
              </a:ext>
            </a:extLst>
          </p:cNvPr>
          <p:cNvCxnSpPr/>
          <p:nvPr/>
        </p:nvCxnSpPr>
        <p:spPr>
          <a:xfrm>
            <a:off x="4831080" y="2689860"/>
            <a:ext cx="0" cy="571500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E4EDF4-BDC5-6B23-DCE3-7735DBFEDC7C}"/>
              </a:ext>
            </a:extLst>
          </p:cNvPr>
          <p:cNvSpPr txBox="1"/>
          <p:nvPr/>
        </p:nvSpPr>
        <p:spPr>
          <a:xfrm>
            <a:off x="4793671" y="2856309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latin typeface="Arial" panose="020B0604020202020204" pitchFamily="34" charset="0"/>
                <a:cs typeface="Arial" panose="020B0604020202020204" pitchFamily="34" charset="0"/>
              </a:rPr>
              <a:t>Golang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E343904-EE0E-642A-FECC-AFDE8C21FDC4}"/>
              </a:ext>
            </a:extLst>
          </p:cNvPr>
          <p:cNvSpPr/>
          <p:nvPr/>
        </p:nvSpPr>
        <p:spPr>
          <a:xfrm>
            <a:off x="6578600" y="2171700"/>
            <a:ext cx="1544320" cy="1001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Resultado de imagen de Azure">
            <a:extLst>
              <a:ext uri="{FF2B5EF4-FFF2-40B4-BE49-F238E27FC236}">
                <a16:creationId xmlns:a16="http://schemas.microsoft.com/office/drawing/2014/main" id="{5CB3C496-C57B-E54C-F5A6-C3C3EF1E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04" y="2412525"/>
            <a:ext cx="544869" cy="4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aws">
            <a:extLst>
              <a:ext uri="{FF2B5EF4-FFF2-40B4-BE49-F238E27FC236}">
                <a16:creationId xmlns:a16="http://schemas.microsoft.com/office/drawing/2014/main" id="{1D316163-844B-7230-3C68-0E5EE6F3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760" y="2287508"/>
            <a:ext cx="544869" cy="33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gcp">
            <a:extLst>
              <a:ext uri="{FF2B5EF4-FFF2-40B4-BE49-F238E27FC236}">
                <a16:creationId xmlns:a16="http://schemas.microsoft.com/office/drawing/2014/main" id="{D484A248-FB32-C523-4AD7-AACD4368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1" t="14836" r="3701" b="20859"/>
          <a:stretch/>
        </p:blipFill>
        <p:spPr bwMode="auto">
          <a:xfrm>
            <a:off x="7413282" y="2734655"/>
            <a:ext cx="419823" cy="3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BAE47B35-6A64-9432-EB30-3FC4A33EBEEC}"/>
              </a:ext>
            </a:extLst>
          </p:cNvPr>
          <p:cNvCxnSpPr>
            <a:stCxn id="12" idx="3"/>
            <a:endCxn id="17" idx="2"/>
          </p:cNvCxnSpPr>
          <p:nvPr/>
        </p:nvCxnSpPr>
        <p:spPr>
          <a:xfrm flipV="1">
            <a:off x="5603240" y="3173268"/>
            <a:ext cx="1747520" cy="379318"/>
          </a:xfrm>
          <a:prstGeom prst="bentConnector2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C304BB6-22F0-CFFF-CBA1-C1EB4FB1B4B1}"/>
              </a:ext>
            </a:extLst>
          </p:cNvPr>
          <p:cNvSpPr txBox="1"/>
          <p:nvPr/>
        </p:nvSpPr>
        <p:spPr>
          <a:xfrm>
            <a:off x="6051549" y="3301878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27666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0998C-129A-0EC8-D57A-FD400CB7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Basic </a:t>
            </a:r>
            <a:r>
              <a:rPr lang="es-ES_tradnl" dirty="0" err="1"/>
              <a:t>Commands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A99F5-6F45-DD70-962F-CE483273BF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</a:t>
            </a:r>
            <a:r>
              <a:rPr lang="es-ES_tradnl" sz="2000" b="1" dirty="0" err="1"/>
              <a:t>init</a:t>
            </a:r>
            <a:r>
              <a:rPr lang="es-ES_tradnl" sz="2000" dirty="0"/>
              <a:t>: </a:t>
            </a:r>
            <a:r>
              <a:rPr lang="es-ES_tradnl" sz="2000" dirty="0" err="1"/>
              <a:t>Initializes</a:t>
            </a:r>
            <a:r>
              <a:rPr lang="es-ES_tradnl" sz="2000" dirty="0"/>
              <a:t> </a:t>
            </a:r>
            <a:r>
              <a:rPr lang="es-ES_tradnl" sz="2000" dirty="0" err="1"/>
              <a:t>state</a:t>
            </a:r>
            <a:r>
              <a:rPr lang="es-ES_tradnl" sz="2000" dirty="0"/>
              <a:t>, </a:t>
            </a:r>
            <a:r>
              <a:rPr lang="es-ES_tradnl" sz="2000" dirty="0" err="1"/>
              <a:t>downloads</a:t>
            </a:r>
            <a:r>
              <a:rPr lang="es-ES_tradnl" sz="2000" dirty="0"/>
              <a:t> </a:t>
            </a:r>
            <a:r>
              <a:rPr lang="es-ES_tradnl" sz="2000" dirty="0" err="1"/>
              <a:t>providers</a:t>
            </a:r>
            <a:r>
              <a:rPr lang="es-ES_tradnl" sz="2000" dirty="0"/>
              <a:t>, modules, etc.</a:t>
            </a:r>
          </a:p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Plan</a:t>
            </a:r>
            <a:r>
              <a:rPr lang="es-ES_tradnl" sz="2000" dirty="0"/>
              <a:t>: </a:t>
            </a:r>
            <a:r>
              <a:rPr lang="es-ES_tradnl" sz="2000" dirty="0" err="1"/>
              <a:t>Build</a:t>
            </a:r>
            <a:r>
              <a:rPr lang="es-ES_tradnl" sz="2000" dirty="0"/>
              <a:t> </a:t>
            </a:r>
            <a:r>
              <a:rPr lang="es-ES_tradnl" sz="2000" dirty="0" err="1"/>
              <a:t>work</a:t>
            </a:r>
            <a:r>
              <a:rPr lang="es-ES_tradnl" sz="2000" dirty="0"/>
              <a:t> plan, to </a:t>
            </a:r>
            <a:r>
              <a:rPr lang="es-ES_tradnl" sz="2000" dirty="0" err="1"/>
              <a:t>know</a:t>
            </a:r>
            <a:r>
              <a:rPr lang="es-ES_tradnl" sz="2000" dirty="0"/>
              <a:t> </a:t>
            </a:r>
            <a:r>
              <a:rPr lang="es-ES_tradnl" sz="2000" dirty="0" err="1"/>
              <a:t>wich</a:t>
            </a:r>
            <a:r>
              <a:rPr lang="es-ES_tradnl" sz="2000" dirty="0"/>
              <a:t> </a:t>
            </a:r>
            <a:r>
              <a:rPr lang="es-ES_tradnl" sz="2000" dirty="0" err="1"/>
              <a:t>infrastructure</a:t>
            </a:r>
            <a:r>
              <a:rPr lang="es-ES_tradnl" sz="2000" dirty="0"/>
              <a:t> to </a:t>
            </a:r>
            <a:r>
              <a:rPr lang="es-ES_tradnl" sz="2000" dirty="0" err="1"/>
              <a:t>deploy</a:t>
            </a:r>
            <a:r>
              <a:rPr lang="es-ES_tradnl" sz="2000" dirty="0"/>
              <a:t>, </a:t>
            </a:r>
            <a:r>
              <a:rPr lang="es-ES_tradnl" sz="2000" dirty="0" err="1"/>
              <a:t>change</a:t>
            </a:r>
            <a:r>
              <a:rPr lang="es-ES_tradnl" sz="2000" dirty="0"/>
              <a:t> or </a:t>
            </a:r>
            <a:r>
              <a:rPr lang="es-ES_tradnl" sz="2000" dirty="0" err="1"/>
              <a:t>remove</a:t>
            </a:r>
            <a:endParaRPr lang="es-ES_tradnl" sz="2000" dirty="0"/>
          </a:p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</a:t>
            </a:r>
            <a:r>
              <a:rPr lang="es-ES_tradnl" sz="2000" b="1" dirty="0" err="1"/>
              <a:t>apply</a:t>
            </a:r>
            <a:r>
              <a:rPr lang="es-ES_tradnl" sz="2000" dirty="0"/>
              <a:t>: </a:t>
            </a:r>
            <a:r>
              <a:rPr lang="es-ES_tradnl" sz="2000" dirty="0" err="1"/>
              <a:t>Deploys</a:t>
            </a:r>
            <a:r>
              <a:rPr lang="es-ES_tradnl" sz="2000" dirty="0"/>
              <a:t> </a:t>
            </a:r>
            <a:r>
              <a:rPr lang="es-ES_tradnl" sz="2000" dirty="0" err="1"/>
              <a:t>infrastructure</a:t>
            </a:r>
            <a:r>
              <a:rPr lang="es-ES_tradnl" sz="2000" dirty="0"/>
              <a:t> </a:t>
            </a:r>
            <a:r>
              <a:rPr lang="es-ES_tradnl" sz="2000" dirty="0" err="1"/>
              <a:t>defined</a:t>
            </a:r>
            <a:r>
              <a:rPr lang="es-ES_tradnl" sz="2000" dirty="0"/>
              <a:t> in ‘</a:t>
            </a:r>
            <a:r>
              <a:rPr lang="es-ES_tradnl" sz="2000" dirty="0" err="1"/>
              <a:t>work</a:t>
            </a:r>
            <a:r>
              <a:rPr lang="es-ES_tradnl" sz="2000" dirty="0"/>
              <a:t> plan’</a:t>
            </a:r>
          </a:p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</a:t>
            </a:r>
            <a:r>
              <a:rPr lang="es-ES_tradnl" sz="2000" b="1" dirty="0" err="1"/>
              <a:t>destroy</a:t>
            </a:r>
            <a:r>
              <a:rPr lang="es-ES_tradnl" sz="2000" dirty="0"/>
              <a:t>: </a:t>
            </a:r>
            <a:r>
              <a:rPr lang="es-ES_tradnl" sz="2000" dirty="0" err="1"/>
              <a:t>Removes</a:t>
            </a:r>
            <a:r>
              <a:rPr lang="es-ES_tradnl" sz="2000" dirty="0"/>
              <a:t> al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infrastructure</a:t>
            </a:r>
            <a:r>
              <a:rPr lang="es-ES_tradnl" sz="2000" dirty="0"/>
              <a:t> </a:t>
            </a:r>
            <a:r>
              <a:rPr lang="es-ES_tradnl" sz="2000" dirty="0" err="1"/>
              <a:t>defined</a:t>
            </a:r>
            <a:r>
              <a:rPr lang="es-ES_tradnl" sz="2000" dirty="0"/>
              <a:t> in .</a:t>
            </a:r>
            <a:r>
              <a:rPr lang="es-ES_tradnl" sz="2000" dirty="0" err="1"/>
              <a:t>tf</a:t>
            </a:r>
            <a:r>
              <a:rPr lang="es-ES_tradnl" sz="2000" dirty="0"/>
              <a:t> files</a:t>
            </a:r>
          </a:p>
          <a:p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078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7C0CC1F-7FF6-2B41-549E-EBBB3D434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/>
              <a:t>Laboratories</a:t>
            </a:r>
            <a:r>
              <a:rPr lang="es-ES_tradnl" dirty="0"/>
              <a:t>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E44883-C67B-AC83-DF81-4A079B53C38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81025" y="3805238"/>
            <a:ext cx="8562975" cy="701675"/>
          </a:xfrm>
        </p:spPr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540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DD395A-3AD7-5605-EF53-0DB4CB5F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Prerrequisites</a:t>
            </a:r>
            <a:endParaRPr lang="es-ES_tradnl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0360677-AA36-CB82-03D3-281B08020E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_tradnl" dirty="0"/>
              <a:t>GIT</a:t>
            </a:r>
          </a:p>
          <a:p>
            <a:r>
              <a:rPr lang="es-ES_tradnl" dirty="0" err="1"/>
              <a:t>VSCode</a:t>
            </a:r>
            <a:endParaRPr lang="es-ES_tradnl" dirty="0"/>
          </a:p>
          <a:p>
            <a:r>
              <a:rPr lang="es-ES_tradnl" dirty="0" err="1"/>
              <a:t>Terraform</a:t>
            </a:r>
            <a:r>
              <a:rPr lang="es-ES_tradnl" dirty="0"/>
              <a:t> </a:t>
            </a:r>
            <a:r>
              <a:rPr lang="es-ES_tradnl" dirty="0" err="1"/>
              <a:t>extension</a:t>
            </a:r>
            <a:endParaRPr lang="es-ES_tradnl" dirty="0"/>
          </a:p>
          <a:p>
            <a:r>
              <a:rPr lang="es-ES_tradnl" dirty="0"/>
              <a:t>Azure </a:t>
            </a:r>
            <a:r>
              <a:rPr lang="es-ES_tradnl" dirty="0" err="1"/>
              <a:t>Terraform</a:t>
            </a:r>
            <a:r>
              <a:rPr lang="es-ES_tradnl" dirty="0"/>
              <a:t> </a:t>
            </a:r>
            <a:r>
              <a:rPr lang="es-ES_tradnl" dirty="0" err="1"/>
              <a:t>extension</a:t>
            </a:r>
            <a:endParaRPr lang="es-ES_tradnl" dirty="0"/>
          </a:p>
          <a:p>
            <a:r>
              <a:rPr lang="es-ES_tradnl" dirty="0"/>
              <a:t>Azure CLI</a:t>
            </a:r>
          </a:p>
          <a:p>
            <a:r>
              <a:rPr lang="es-ES_tradnl" dirty="0" err="1"/>
              <a:t>Terraform</a:t>
            </a:r>
            <a:endParaRPr lang="es-ES_tradnl" dirty="0"/>
          </a:p>
          <a:p>
            <a:r>
              <a:rPr lang="es-ES_tradnl" dirty="0"/>
              <a:t>Azure DevOps </a:t>
            </a:r>
            <a:r>
              <a:rPr lang="es-ES_tradnl" dirty="0" err="1"/>
              <a:t>account</a:t>
            </a:r>
            <a:r>
              <a:rPr lang="es-ES_tradnl" dirty="0"/>
              <a:t> - </a:t>
            </a:r>
            <a:r>
              <a:rPr lang="es-ES_tradnl" dirty="0" err="1"/>
              <a:t>import</a:t>
            </a:r>
            <a:r>
              <a:rPr lang="es-ES_tradnl" dirty="0"/>
              <a:t> -&gt; clone</a:t>
            </a:r>
          </a:p>
          <a:p>
            <a:r>
              <a:rPr lang="es-ES_tradnl" dirty="0"/>
              <a:t>Azure </a:t>
            </a:r>
            <a:r>
              <a:rPr lang="es-ES_tradnl" dirty="0" err="1"/>
              <a:t>subscription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882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17F8B3B-6AF1-78C3-7865-02A1F5ED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DD011DC-0C03-35CA-52EB-AC17CCE8B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Laboratory</a:t>
            </a:r>
            <a:r>
              <a:rPr lang="es-ES_tradnl" dirty="0"/>
              <a:t> 1 (</a:t>
            </a:r>
            <a:r>
              <a:rPr lang="es-ES_tradnl" dirty="0" err="1"/>
              <a:t>basics</a:t>
            </a:r>
            <a:r>
              <a:rPr lang="es-ES_tradnl" dirty="0"/>
              <a:t>) – 45 min</a:t>
            </a:r>
          </a:p>
          <a:p>
            <a:r>
              <a:rPr lang="es-ES_tradnl" dirty="0" err="1"/>
              <a:t>Laboratory</a:t>
            </a:r>
            <a:r>
              <a:rPr lang="es-ES_tradnl" dirty="0"/>
              <a:t> 2 (variables) – 45 min</a:t>
            </a:r>
          </a:p>
          <a:p>
            <a:r>
              <a:rPr lang="es-ES_tradnl" dirty="0" err="1"/>
              <a:t>Laboratory</a:t>
            </a:r>
            <a:r>
              <a:rPr lang="es-ES_tradnl" dirty="0"/>
              <a:t> 3 (modules) 30 min.</a:t>
            </a:r>
          </a:p>
        </p:txBody>
      </p:sp>
    </p:spTree>
    <p:extLst>
      <p:ext uri="{BB962C8B-B14F-4D97-AF65-F5344CB8AC3E}">
        <p14:creationId xmlns:p14="http://schemas.microsoft.com/office/powerpoint/2010/main" val="158095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E26B1-647B-CD5E-B631-25E7257A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Resources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AC5DF-B2AD-99F8-5E26-7B9224E8CC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2800" dirty="0" err="1"/>
              <a:t>Laboratories</a:t>
            </a:r>
            <a:r>
              <a:rPr lang="es-ES_tradnl" sz="2800" dirty="0"/>
              <a:t> URL</a:t>
            </a:r>
          </a:p>
          <a:p>
            <a:pPr marL="0" indent="0">
              <a:buNone/>
            </a:pPr>
            <a:r>
              <a:rPr lang="es-ES_tradnl" sz="2800" dirty="0"/>
              <a:t>https://github.com/luiselopezlopez/TerraformLab</a:t>
            </a:r>
          </a:p>
          <a:p>
            <a:pPr marL="0" indent="0">
              <a:buNone/>
            </a:pPr>
            <a:endParaRPr lang="es-ES_tradnl" sz="2800" dirty="0"/>
          </a:p>
          <a:p>
            <a:pPr marL="0" indent="0">
              <a:buNone/>
            </a:pPr>
            <a:r>
              <a:rPr lang="es-ES_tradnl" sz="2800" dirty="0" err="1"/>
              <a:t>Documentation</a:t>
            </a:r>
            <a:endParaRPr lang="es-ES_tradnl" sz="2800" dirty="0"/>
          </a:p>
          <a:p>
            <a:pPr marL="0" indent="0">
              <a:buNone/>
            </a:pPr>
            <a:r>
              <a:rPr lang="es-ES_tradnl" sz="1800" dirty="0">
                <a:hlinkClick r:id="rId2"/>
              </a:rPr>
              <a:t>https://registry.terraform.io/providers/hashicorp/azurerm/latest/docs</a:t>
            </a:r>
            <a:endParaRPr lang="es-ES_tradnl" sz="1800" dirty="0"/>
          </a:p>
          <a:p>
            <a:pPr marL="0" indent="0">
              <a:buNone/>
            </a:pPr>
            <a:endParaRPr lang="es-ES_tradnl" sz="1800" dirty="0"/>
          </a:p>
          <a:p>
            <a:pPr marL="0" indent="0">
              <a:buNone/>
            </a:pPr>
            <a:r>
              <a:rPr lang="es-ES_tradnl" sz="1800" dirty="0"/>
              <a:t>More </a:t>
            </a:r>
            <a:r>
              <a:rPr lang="es-ES_tradnl" sz="1800" dirty="0" err="1"/>
              <a:t>Labs</a:t>
            </a:r>
            <a:endParaRPr lang="es-ES_tradnl" sz="1800" dirty="0"/>
          </a:p>
          <a:p>
            <a:pPr marL="0" indent="0">
              <a:buNone/>
            </a:pPr>
            <a:r>
              <a:rPr lang="es-ES_tradnl" sz="1800" dirty="0"/>
              <a:t>https://github.com/JimPaine/azure-terraform-lab/</a:t>
            </a:r>
          </a:p>
        </p:txBody>
      </p:sp>
    </p:spTree>
    <p:extLst>
      <p:ext uri="{BB962C8B-B14F-4D97-AF65-F5344CB8AC3E}">
        <p14:creationId xmlns:p14="http://schemas.microsoft.com/office/powerpoint/2010/main" val="205191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aa5cd96c-5c95-41d1-931a-309fdf1759ff" xsi:nil="true"/>
    <TaxCatchAll xmlns="437b7525-36b7-4714-afff-d240d58b6efc" xsi:nil="true"/>
    <lcf76f155ced4ddcb4097134ff3c332f xmlns="aa5cd96c-5c95-41d1-931a-309fdf1759ff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B11E9C71BF5A4DBA47D96C9CB85FB6" ma:contentTypeVersion="16" ma:contentTypeDescription="Create a new document." ma:contentTypeScope="" ma:versionID="9681ae2286c7b776ae190cbc782486d3">
  <xsd:schema xmlns:xsd="http://www.w3.org/2001/XMLSchema" xmlns:xs="http://www.w3.org/2001/XMLSchema" xmlns:p="http://schemas.microsoft.com/office/2006/metadata/properties" xmlns:ns2="aa5cd96c-5c95-41d1-931a-309fdf1759ff" xmlns:ns3="437b7525-36b7-4714-afff-d240d58b6efc" targetNamespace="http://schemas.microsoft.com/office/2006/metadata/properties" ma:root="true" ma:fieldsID="d7d22fc8bced2fec0c885d51bfdc1744" ns2:_="" ns3:_="">
    <xsd:import namespace="aa5cd96c-5c95-41d1-931a-309fdf1759ff"/>
    <xsd:import namespace="437b7525-36b7-4714-afff-d240d58b6e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Comme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cd96c-5c95-41d1-931a-309fdf175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Comments" ma:index="20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5f0790-b448-4443-8e9a-aed00f2c2b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7b7525-36b7-4714-afff-d240d58b6ef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c74dfb6-2244-47d1-ad04-29da2af0db35}" ma:internalName="TaxCatchAll" ma:showField="CatchAllData" ma:web="437b7525-36b7-4714-afff-d240d58b6e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269B3610-13AE-4E1D-A7D0-E92A7646322F}">
  <ds:schemaRefs>
    <ds:schemaRef ds:uri="437b7525-36b7-4714-afff-d240d58b6efc"/>
    <ds:schemaRef ds:uri="aa5cd96c-5c95-41d1-931a-309fdf1759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006A9201-11E5-497C-8C53-161F0FE5BC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2B3A8B-5E61-4888-B575-6EAF85A6590E}">
  <ds:schemaRefs>
    <ds:schemaRef ds:uri="437b7525-36b7-4714-afff-d240d58b6efc"/>
    <ds:schemaRef ds:uri="aa5cd96c-5c95-41d1-931a-309fdf1759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Insight_PPT_Template_LogoTop_Widescreen</Template>
  <TotalTime>598</TotalTime>
  <Words>213</Words>
  <Application>Microsoft Office PowerPoint</Application>
  <PresentationFormat>Presentación en pantalla (16:9)</PresentationFormat>
  <Paragraphs>49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Arial Regular</vt:lpstr>
      <vt:lpstr>Calibri</vt:lpstr>
      <vt:lpstr>Office Theme</vt:lpstr>
      <vt:lpstr>Terraform en Azure</vt:lpstr>
      <vt:lpstr>Introduction</vt:lpstr>
      <vt:lpstr>What is Terraform</vt:lpstr>
      <vt:lpstr>Terraform Architecture</vt:lpstr>
      <vt:lpstr>Basic Commands</vt:lpstr>
      <vt:lpstr>Presentación de PowerPoint</vt:lpstr>
      <vt:lpstr>Prerrequisites</vt:lpstr>
      <vt:lpstr>Agenda</vt:lpstr>
      <vt:lpstr>Resources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Lopez, Luis</cp:lastModifiedBy>
  <cp:revision>5</cp:revision>
  <dcterms:created xsi:type="dcterms:W3CDTF">2017-04-12T19:34:37Z</dcterms:created>
  <dcterms:modified xsi:type="dcterms:W3CDTF">2023-03-15T02:05:27Z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0x01010045B11E9C71BF5A4DBA47D96C9CB85FB6</vt:lpwstr>
  </property>
  <property fmtid="{D5CDD505-2E9C-101B-9397-08002B2CF9AE}" pid="3" name="MediaServiceImageTags">
    <vt:lpwstr/>
  </property>
</Properties>
</file>